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embeddedFontLst>
    <p:embeddedFont>
      <p:font typeface="Proxima Nova"/>
      <p:regular r:id="rId41"/>
      <p:bold r:id="rId42"/>
      <p:italic r:id="rId43"/>
      <p:boldItalic r:id="rId44"/>
    </p:embeddedFont>
    <p:embeddedFont>
      <p:font typeface="Alfa Slab One"/>
      <p:regular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ProximaNova-bold.fntdata"/><Relationship Id="rId41" Type="http://schemas.openxmlformats.org/officeDocument/2006/relationships/font" Target="fonts/ProximaNova-regular.fntdata"/><Relationship Id="rId44" Type="http://schemas.openxmlformats.org/officeDocument/2006/relationships/font" Target="fonts/ProximaNova-boldItalic.fntdata"/><Relationship Id="rId43" Type="http://schemas.openxmlformats.org/officeDocument/2006/relationships/font" Target="fonts/ProximaNova-italic.fntdata"/><Relationship Id="rId46" Type="http://schemas.openxmlformats.org/officeDocument/2006/relationships/font" Target="fonts/OpenSans-regular.fntdata"/><Relationship Id="rId45"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Source - https://www.hhs.gov/ash/oah/facts-and-stats/changing-face-of-americas-adolescents/index.html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http://time.com/4929170/inside-teen-teenage-brain/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https://casel.org/wp-content/uploads/2017/01/Competencies.pdf</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Rubio, Putting Teens First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https://static1.squarespace.com/static/54317469e4b056843fc6796c/t/55301634e4b0fbdc0bcb32e8/1429214772325/BTF-ImpactsofCEGraphic.pdf</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spcBef>
                <a:spcPts val="2000"/>
              </a:spcBef>
              <a:spcAft>
                <a:spcPts val="0"/>
              </a:spcAft>
              <a:buSzPts val="1100"/>
              <a:buFont typeface="Open Sans"/>
              <a:buAutoNum type="alphaLcPeriod"/>
            </a:pPr>
            <a:r>
              <a:rPr lang="en">
                <a:latin typeface="Open Sans"/>
                <a:ea typeface="Open Sans"/>
                <a:cs typeface="Open Sans"/>
                <a:sym typeface="Open Sans"/>
              </a:rPr>
              <a:t>Who/what will be changed (individuals, families, organizations, community)?</a:t>
            </a:r>
            <a:endParaRPr>
              <a:latin typeface="Open Sans"/>
              <a:ea typeface="Open Sans"/>
              <a:cs typeface="Open Sans"/>
              <a:sym typeface="Open Sans"/>
            </a:endParaRPr>
          </a:p>
          <a:p>
            <a:pPr indent="-298450" lvl="1" marL="914400" rtl="0">
              <a:spcBef>
                <a:spcPts val="2000"/>
              </a:spcBef>
              <a:spcAft>
                <a:spcPts val="0"/>
              </a:spcAft>
              <a:buSzPts val="1100"/>
              <a:buFont typeface="Open Sans"/>
              <a:buAutoNum type="alphaLcPeriod"/>
            </a:pPr>
            <a:r>
              <a:rPr lang="en">
                <a:latin typeface="Open Sans"/>
                <a:ea typeface="Open Sans"/>
                <a:cs typeface="Open Sans"/>
                <a:sym typeface="Open Sans"/>
              </a:rPr>
              <a:t>What will change? </a:t>
            </a:r>
            <a:endParaRPr>
              <a:latin typeface="Open Sans"/>
              <a:ea typeface="Open Sans"/>
              <a:cs typeface="Open Sans"/>
              <a:sym typeface="Open Sans"/>
            </a:endParaRPr>
          </a:p>
          <a:p>
            <a:pPr indent="-298450" lvl="0" marL="457200" rtl="0">
              <a:spcBef>
                <a:spcPts val="2000"/>
              </a:spcBef>
              <a:spcAft>
                <a:spcPts val="0"/>
              </a:spcAft>
              <a:buSzPts val="1100"/>
              <a:buFont typeface="Open Sans"/>
              <a:buAutoNum type="arabicPeriod"/>
            </a:pPr>
            <a:r>
              <a:rPr lang="en">
                <a:latin typeface="Open Sans"/>
                <a:ea typeface="Open Sans"/>
                <a:cs typeface="Open Sans"/>
                <a:sym typeface="Open Sans"/>
              </a:rPr>
              <a:t>Why do these goals matter?</a:t>
            </a:r>
            <a:endParaRPr>
              <a:latin typeface="Open Sans"/>
              <a:ea typeface="Open Sans"/>
              <a:cs typeface="Open Sans"/>
              <a:sym typeface="Open Sans"/>
            </a:endParaRPr>
          </a:p>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cxnSp>
        <p:nvCxnSpPr>
          <p:cNvPr id="11" name="Shape 11"/>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2" name="Shape 12"/>
          <p:cNvSpPr txBox="1"/>
          <p:nvPr>
            <p:ph type="ctrTitle"/>
          </p:nvPr>
        </p:nvSpPr>
        <p:spPr>
          <a:xfrm>
            <a:off x="311700" y="595975"/>
            <a:ext cx="8520600" cy="19578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3" name="Shape 13"/>
          <p:cNvSpPr txBox="1"/>
          <p:nvPr>
            <p:ph idx="1" type="subTitle"/>
          </p:nvPr>
        </p:nvSpPr>
        <p:spPr>
          <a:xfrm>
            <a:off x="311700" y="3165823"/>
            <a:ext cx="8520600" cy="733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Shape 48"/>
          <p:cNvSpPr txBox="1"/>
          <p:nvPr>
            <p:ph idx="1" type="body"/>
          </p:nvPr>
        </p:nvSpPr>
        <p:spPr>
          <a:xfrm>
            <a:off x="311700" y="32242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Shape 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Shape 39"/>
          <p:cNvSpPr txBox="1"/>
          <p:nvPr>
            <p:ph type="title"/>
          </p:nvPr>
        </p:nvSpPr>
        <p:spPr>
          <a:xfrm>
            <a:off x="265500" y="1375599"/>
            <a:ext cx="4045200" cy="15519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Shape 40"/>
          <p:cNvSpPr txBox="1"/>
          <p:nvPr>
            <p:ph idx="1" type="subTitle"/>
          </p:nvPr>
        </p:nvSpPr>
        <p:spPr>
          <a:xfrm>
            <a:off x="265500" y="2981125"/>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Shape 4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pic>
        <p:nvPicPr>
          <p:cNvPr id="8" name="Shape 8"/>
          <p:cNvPicPr preferRelativeResize="0"/>
          <p:nvPr/>
        </p:nvPicPr>
        <p:blipFill>
          <a:blip r:embed="rId1">
            <a:alphaModFix/>
          </a:blip>
          <a:stretch>
            <a:fillRect/>
          </a:stretch>
        </p:blipFill>
        <p:spPr>
          <a:xfrm>
            <a:off x="8166856" y="4570800"/>
            <a:ext cx="977143" cy="572700"/>
          </a:xfrm>
          <a:prstGeom prst="rect">
            <a:avLst/>
          </a:prstGeom>
          <a:noFill/>
          <a:ln>
            <a:noFill/>
          </a:ln>
        </p:spPr>
      </p:pic>
      <p:sp>
        <p:nvSpPr>
          <p:cNvPr id="9" name="Shape 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Proxima Nova"/>
                <a:ea typeface="Proxima Nova"/>
                <a:cs typeface="Proxima Nova"/>
                <a:sym typeface="Proxima Nova"/>
              </a:defRPr>
            </a:lvl1pPr>
            <a:lvl2pPr lvl="1" algn="r">
              <a:buNone/>
              <a:defRPr sz="1300">
                <a:solidFill>
                  <a:schemeClr val="dk2"/>
                </a:solidFill>
                <a:latin typeface="Proxima Nova"/>
                <a:ea typeface="Proxima Nova"/>
                <a:cs typeface="Proxima Nova"/>
                <a:sym typeface="Proxima Nova"/>
              </a:defRPr>
            </a:lvl2pPr>
            <a:lvl3pPr lvl="2" algn="r">
              <a:buNone/>
              <a:defRPr sz="1300">
                <a:solidFill>
                  <a:schemeClr val="dk2"/>
                </a:solidFill>
                <a:latin typeface="Proxima Nova"/>
                <a:ea typeface="Proxima Nova"/>
                <a:cs typeface="Proxima Nova"/>
                <a:sym typeface="Proxima Nova"/>
              </a:defRPr>
            </a:lvl3pPr>
            <a:lvl4pPr lvl="3" algn="r">
              <a:buNone/>
              <a:defRPr sz="1300">
                <a:solidFill>
                  <a:schemeClr val="dk2"/>
                </a:solidFill>
                <a:latin typeface="Proxima Nova"/>
                <a:ea typeface="Proxima Nova"/>
                <a:cs typeface="Proxima Nova"/>
                <a:sym typeface="Proxima Nova"/>
              </a:defRPr>
            </a:lvl4pPr>
            <a:lvl5pPr lvl="4" algn="r">
              <a:buNone/>
              <a:defRPr sz="1300">
                <a:solidFill>
                  <a:schemeClr val="dk2"/>
                </a:solidFill>
                <a:latin typeface="Proxima Nova"/>
                <a:ea typeface="Proxima Nova"/>
                <a:cs typeface="Proxima Nova"/>
                <a:sym typeface="Proxima Nova"/>
              </a:defRPr>
            </a:lvl5pPr>
            <a:lvl6pPr lvl="5" algn="r">
              <a:buNone/>
              <a:defRPr sz="1300">
                <a:solidFill>
                  <a:schemeClr val="dk2"/>
                </a:solidFill>
                <a:latin typeface="Proxima Nova"/>
                <a:ea typeface="Proxima Nova"/>
                <a:cs typeface="Proxima Nova"/>
                <a:sym typeface="Proxima Nova"/>
              </a:defRPr>
            </a:lvl6pPr>
            <a:lvl7pPr lvl="6" algn="r">
              <a:buNone/>
              <a:defRPr sz="1300">
                <a:solidFill>
                  <a:schemeClr val="dk2"/>
                </a:solidFill>
                <a:latin typeface="Proxima Nova"/>
                <a:ea typeface="Proxima Nova"/>
                <a:cs typeface="Proxima Nova"/>
                <a:sym typeface="Proxima Nova"/>
              </a:defRPr>
            </a:lvl7pPr>
            <a:lvl8pPr lvl="7" algn="r">
              <a:buNone/>
              <a:defRPr sz="1300">
                <a:solidFill>
                  <a:schemeClr val="dk2"/>
                </a:solidFill>
                <a:latin typeface="Proxima Nova"/>
                <a:ea typeface="Proxima Nova"/>
                <a:cs typeface="Proxima Nova"/>
                <a:sym typeface="Proxima Nova"/>
              </a:defRPr>
            </a:lvl8pPr>
            <a:lvl9pPr lvl="8" algn="r">
              <a:buNone/>
              <a:defRPr sz="1300">
                <a:solidFill>
                  <a:schemeClr val="dk2"/>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jpg"/><Relationship Id="rId7" Type="http://schemas.openxmlformats.org/officeDocument/2006/relationships/image" Target="../media/image9.jpg"/><Relationship Id="rId8"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DqNn9qWoO1M" TargetMode="External"/><Relationship Id="rId4" Type="http://schemas.openxmlformats.org/officeDocument/2006/relationships/image" Target="../media/image6.jp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mFBqOgCssZI" TargetMode="External"/><Relationship Id="rId4" Type="http://schemas.openxmlformats.org/officeDocument/2006/relationships/image" Target="../media/image19.jp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dZLcZoFRSYM" TargetMode="Externa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jp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jp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6.jp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_Y3QbHDD86Q"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Engaging Teens </a:t>
            </a:r>
            <a:endParaRPr/>
          </a:p>
          <a:p>
            <a:pPr indent="0" lvl="0" marL="0">
              <a:spcBef>
                <a:spcPts val="0"/>
              </a:spcBef>
              <a:spcAft>
                <a:spcPts val="0"/>
              </a:spcAft>
              <a:buNone/>
            </a:pPr>
            <a:r>
              <a:rPr lang="en"/>
              <a:t>With Your Library</a:t>
            </a:r>
            <a:endParaRPr/>
          </a:p>
        </p:txBody>
      </p:sp>
      <p:sp>
        <p:nvSpPr>
          <p:cNvPr id="57" name="Shape 57"/>
          <p:cNvSpPr txBox="1"/>
          <p:nvPr>
            <p:ph idx="1" type="subTitle"/>
          </p:nvPr>
        </p:nvSpPr>
        <p:spPr>
          <a:xfrm>
            <a:off x="311700" y="2919850"/>
            <a:ext cx="8520600" cy="1257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2018</a:t>
            </a:r>
            <a:br>
              <a:rPr lang="en"/>
            </a:br>
            <a:r>
              <a:rPr lang="en"/>
              <a:t>Workshop resources available at http://leonline.com/engaging-teens-with-your-library/</a:t>
            </a:r>
            <a:endParaRPr/>
          </a:p>
        </p:txBody>
      </p:sp>
      <p:pic>
        <p:nvPicPr>
          <p:cNvPr id="58" name="Shape 58"/>
          <p:cNvPicPr preferRelativeResize="0"/>
          <p:nvPr/>
        </p:nvPicPr>
        <p:blipFill>
          <a:blip r:embed="rId3">
            <a:alphaModFix/>
          </a:blip>
          <a:stretch>
            <a:fillRect/>
          </a:stretch>
        </p:blipFill>
        <p:spPr>
          <a:xfrm>
            <a:off x="152400" y="4436925"/>
            <a:ext cx="2216700" cy="554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algn="ctr">
              <a:spcBef>
                <a:spcPts val="0"/>
              </a:spcBef>
              <a:spcAft>
                <a:spcPts val="1600"/>
              </a:spcAft>
              <a:buNone/>
            </a:pPr>
            <a:r>
              <a:rPr lang="en" sz="3600"/>
              <a:t>Challenging Ideas</a:t>
            </a:r>
            <a:endParaRPr sz="3600"/>
          </a:p>
        </p:txBody>
      </p:sp>
      <p:sp>
        <p:nvSpPr>
          <p:cNvPr id="119" name="Shape 119"/>
          <p:cNvSpPr txBox="1"/>
          <p:nvPr/>
        </p:nvSpPr>
        <p:spPr>
          <a:xfrm>
            <a:off x="0" y="0"/>
            <a:ext cx="4481400" cy="49398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1800"/>
              <a:t>Select the idea that you are most curious about/interested in.  Join the table labeled with that idea:</a:t>
            </a:r>
            <a:endParaRPr sz="1800"/>
          </a:p>
          <a:p>
            <a:pPr indent="0" lvl="0" marL="0" rtl="0">
              <a:lnSpc>
                <a:spcPct val="115000"/>
              </a:lnSpc>
              <a:spcBef>
                <a:spcPts val="0"/>
              </a:spcBef>
              <a:spcAft>
                <a:spcPts val="0"/>
              </a:spcAft>
              <a:buNone/>
            </a:pPr>
            <a:r>
              <a:t/>
            </a:r>
            <a:endParaRPr sz="1800"/>
          </a:p>
          <a:p>
            <a:pPr indent="-342900" lvl="0" marL="457200" rtl="0">
              <a:lnSpc>
                <a:spcPct val="115000"/>
              </a:lnSpc>
              <a:spcBef>
                <a:spcPts val="0"/>
              </a:spcBef>
              <a:spcAft>
                <a:spcPts val="0"/>
              </a:spcAft>
              <a:buSzPts val="1800"/>
              <a:buChar char="●"/>
            </a:pPr>
            <a:r>
              <a:rPr lang="en" sz="1800"/>
              <a:t>You do not have to be the expert</a:t>
            </a:r>
            <a:endParaRPr sz="1800"/>
          </a:p>
          <a:p>
            <a:pPr indent="-342900" lvl="0" marL="457200" rtl="0">
              <a:lnSpc>
                <a:spcPct val="115000"/>
              </a:lnSpc>
              <a:spcBef>
                <a:spcPts val="0"/>
              </a:spcBef>
              <a:spcAft>
                <a:spcPts val="0"/>
              </a:spcAft>
              <a:buSzPts val="1800"/>
              <a:buChar char="●"/>
            </a:pPr>
            <a:r>
              <a:rPr lang="en" sz="1800"/>
              <a:t>Risk is a good thing</a:t>
            </a:r>
            <a:endParaRPr sz="1800"/>
          </a:p>
          <a:p>
            <a:pPr indent="-342900" lvl="0" marL="457200" rtl="0">
              <a:lnSpc>
                <a:spcPct val="115000"/>
              </a:lnSpc>
              <a:spcBef>
                <a:spcPts val="0"/>
              </a:spcBef>
              <a:spcAft>
                <a:spcPts val="0"/>
              </a:spcAft>
              <a:buSzPts val="1800"/>
              <a:buChar char="●"/>
            </a:pPr>
            <a:r>
              <a:rPr lang="en" sz="1800"/>
              <a:t>Failure is OK</a:t>
            </a:r>
            <a:endParaRPr sz="1800"/>
          </a:p>
          <a:p>
            <a:pPr indent="-342900" lvl="0" marL="457200" rtl="0">
              <a:lnSpc>
                <a:spcPct val="115000"/>
              </a:lnSpc>
              <a:spcBef>
                <a:spcPts val="0"/>
              </a:spcBef>
              <a:spcAft>
                <a:spcPts val="0"/>
              </a:spcAft>
              <a:buSzPts val="1800"/>
              <a:buChar char="●"/>
            </a:pPr>
            <a:r>
              <a:rPr lang="en" sz="1800"/>
              <a:t>Learning from mistakes is required</a:t>
            </a:r>
            <a:endParaRPr sz="1800"/>
          </a:p>
          <a:p>
            <a:pPr indent="-342900" lvl="0" marL="457200" rtl="0">
              <a:lnSpc>
                <a:spcPct val="115000"/>
              </a:lnSpc>
              <a:spcBef>
                <a:spcPts val="0"/>
              </a:spcBef>
              <a:spcAft>
                <a:spcPts val="0"/>
              </a:spcAft>
              <a:buSzPts val="1800"/>
              <a:buChar char="●"/>
            </a:pPr>
            <a:r>
              <a:rPr lang="en" sz="1800"/>
              <a:t>Iteration is required</a:t>
            </a:r>
            <a:endParaRPr sz="1800"/>
          </a:p>
          <a:p>
            <a:pPr indent="0" lvl="0" marL="0" rtl="0">
              <a:lnSpc>
                <a:spcPct val="115000"/>
              </a:lnSpc>
              <a:spcBef>
                <a:spcPts val="0"/>
              </a:spcBef>
              <a:spcAft>
                <a:spcPts val="0"/>
              </a:spcAft>
              <a:buNone/>
            </a:pPr>
            <a:r>
              <a:rPr lang="en" sz="1800"/>
              <a:t>At your table brainstorm what you think the idea means within the context of teen  library services. Write down three questions, thoughts, and/or examples.</a:t>
            </a:r>
            <a:endParaRPr sz="1800"/>
          </a:p>
        </p:txBody>
      </p:sp>
      <p:pic>
        <p:nvPicPr>
          <p:cNvPr id="120" name="Shape 120"/>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2981275" y="966807"/>
            <a:ext cx="3366825" cy="2243992"/>
          </a:xfrm>
          <a:prstGeom prst="rect">
            <a:avLst/>
          </a:prstGeom>
          <a:noFill/>
          <a:ln>
            <a:noFill/>
          </a:ln>
        </p:spPr>
      </p:pic>
      <p:sp>
        <p:nvSpPr>
          <p:cNvPr id="126" name="Shape 1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Who Are Teens 2018</a:t>
            </a:r>
            <a:endParaRPr/>
          </a:p>
        </p:txBody>
      </p:sp>
      <p:pic>
        <p:nvPicPr>
          <p:cNvPr id="127" name="Shape 127"/>
          <p:cNvPicPr preferRelativeResize="0"/>
          <p:nvPr/>
        </p:nvPicPr>
        <p:blipFill>
          <a:blip r:embed="rId4">
            <a:alphaModFix/>
          </a:blip>
          <a:stretch>
            <a:fillRect/>
          </a:stretch>
        </p:blipFill>
        <p:spPr>
          <a:xfrm>
            <a:off x="5735450" y="2907575"/>
            <a:ext cx="3366825" cy="2235925"/>
          </a:xfrm>
          <a:prstGeom prst="rect">
            <a:avLst/>
          </a:prstGeom>
          <a:noFill/>
          <a:ln>
            <a:noFill/>
          </a:ln>
        </p:spPr>
      </p:pic>
      <p:pic>
        <p:nvPicPr>
          <p:cNvPr id="128" name="Shape 128"/>
          <p:cNvPicPr preferRelativeResize="0"/>
          <p:nvPr/>
        </p:nvPicPr>
        <p:blipFill>
          <a:blip r:embed="rId5">
            <a:alphaModFix/>
          </a:blip>
          <a:stretch>
            <a:fillRect/>
          </a:stretch>
        </p:blipFill>
        <p:spPr>
          <a:xfrm>
            <a:off x="0" y="1017725"/>
            <a:ext cx="3604076" cy="2398110"/>
          </a:xfrm>
          <a:prstGeom prst="rect">
            <a:avLst/>
          </a:prstGeom>
          <a:noFill/>
          <a:ln>
            <a:noFill/>
          </a:ln>
        </p:spPr>
      </p:pic>
      <p:pic>
        <p:nvPicPr>
          <p:cNvPr id="129" name="Shape 129"/>
          <p:cNvPicPr preferRelativeResize="0"/>
          <p:nvPr/>
        </p:nvPicPr>
        <p:blipFill>
          <a:blip r:embed="rId6">
            <a:alphaModFix/>
          </a:blip>
          <a:stretch>
            <a:fillRect/>
          </a:stretch>
        </p:blipFill>
        <p:spPr>
          <a:xfrm>
            <a:off x="22350" y="2745400"/>
            <a:ext cx="3769226" cy="2398100"/>
          </a:xfrm>
          <a:prstGeom prst="rect">
            <a:avLst/>
          </a:prstGeom>
          <a:noFill/>
          <a:ln>
            <a:noFill/>
          </a:ln>
        </p:spPr>
      </p:pic>
      <p:pic>
        <p:nvPicPr>
          <p:cNvPr id="130" name="Shape 130"/>
          <p:cNvPicPr preferRelativeResize="0"/>
          <p:nvPr/>
        </p:nvPicPr>
        <p:blipFill>
          <a:blip r:embed="rId7">
            <a:alphaModFix/>
          </a:blip>
          <a:stretch>
            <a:fillRect/>
          </a:stretch>
        </p:blipFill>
        <p:spPr>
          <a:xfrm>
            <a:off x="6348100" y="841950"/>
            <a:ext cx="2754176" cy="2065624"/>
          </a:xfrm>
          <a:prstGeom prst="rect">
            <a:avLst/>
          </a:prstGeom>
          <a:noFill/>
          <a:ln>
            <a:noFill/>
          </a:ln>
        </p:spPr>
      </p:pic>
      <p:pic>
        <p:nvPicPr>
          <p:cNvPr id="131" name="Shape 131"/>
          <p:cNvPicPr preferRelativeResize="0"/>
          <p:nvPr/>
        </p:nvPicPr>
        <p:blipFill>
          <a:blip r:embed="rId8">
            <a:alphaModFix/>
          </a:blip>
          <a:stretch>
            <a:fillRect/>
          </a:stretch>
        </p:blipFill>
        <p:spPr>
          <a:xfrm>
            <a:off x="3813625" y="2745400"/>
            <a:ext cx="1921831" cy="2398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254625" y="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Teen Demographics National</a:t>
            </a:r>
            <a:endParaRPr sz="2400"/>
          </a:p>
        </p:txBody>
      </p:sp>
      <p:pic>
        <p:nvPicPr>
          <p:cNvPr id="137" name="Shape 137"/>
          <p:cNvPicPr preferRelativeResize="0"/>
          <p:nvPr/>
        </p:nvPicPr>
        <p:blipFill>
          <a:blip r:embed="rId3">
            <a:alphaModFix/>
          </a:blip>
          <a:stretch>
            <a:fillRect/>
          </a:stretch>
        </p:blipFill>
        <p:spPr>
          <a:xfrm>
            <a:off x="5306351" y="96587"/>
            <a:ext cx="2858500" cy="4950325"/>
          </a:xfrm>
          <a:prstGeom prst="rect">
            <a:avLst/>
          </a:prstGeom>
          <a:noFill/>
          <a:ln>
            <a:noFill/>
          </a:ln>
        </p:spPr>
      </p:pic>
      <p:pic>
        <p:nvPicPr>
          <p:cNvPr id="138" name="Shape 138"/>
          <p:cNvPicPr preferRelativeResize="0"/>
          <p:nvPr/>
        </p:nvPicPr>
        <p:blipFill>
          <a:blip r:embed="rId4">
            <a:alphaModFix/>
          </a:blip>
          <a:stretch>
            <a:fillRect/>
          </a:stretch>
        </p:blipFill>
        <p:spPr>
          <a:xfrm>
            <a:off x="826850" y="446350"/>
            <a:ext cx="4135175" cy="4382899"/>
          </a:xfrm>
          <a:prstGeom prst="rect">
            <a:avLst/>
          </a:prstGeom>
          <a:noFill/>
          <a:ln>
            <a:noFill/>
          </a:ln>
        </p:spPr>
      </p:pic>
      <p:pic>
        <p:nvPicPr>
          <p:cNvPr id="139" name="Shape 139"/>
          <p:cNvPicPr preferRelativeResize="0"/>
          <p:nvPr/>
        </p:nvPicPr>
        <p:blipFill>
          <a:blip r:embed="rId5">
            <a:alphaModFix/>
          </a:blip>
          <a:stretch>
            <a:fillRect/>
          </a:stretch>
        </p:blipFill>
        <p:spPr>
          <a:xfrm>
            <a:off x="0" y="4829250"/>
            <a:ext cx="1257035" cy="314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nvSpPr>
        <p:spPr>
          <a:xfrm>
            <a:off x="0" y="0"/>
            <a:ext cx="4787100" cy="514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sz="2400"/>
          </a:p>
        </p:txBody>
      </p:sp>
      <p:sp>
        <p:nvSpPr>
          <p:cNvPr id="145" name="Shape 145"/>
          <p:cNvSpPr txBox="1"/>
          <p:nvPr>
            <p:ph idx="2" type="body"/>
          </p:nvPr>
        </p:nvSpPr>
        <p:spPr>
          <a:xfrm>
            <a:off x="4644425" y="724200"/>
            <a:ext cx="4400100" cy="3695100"/>
          </a:xfrm>
          <a:prstGeom prst="rect">
            <a:avLst/>
          </a:prstGeom>
        </p:spPr>
        <p:txBody>
          <a:bodyPr anchorCtr="0" anchor="ctr" bIns="91425" lIns="91425" spcFirstLastPara="1" rIns="91425" wrap="square" tIns="91425">
            <a:noAutofit/>
          </a:bodyPr>
          <a:lstStyle/>
          <a:p>
            <a:pPr indent="0" lvl="0" marL="0" algn="ctr">
              <a:spcBef>
                <a:spcPts val="0"/>
              </a:spcBef>
              <a:spcAft>
                <a:spcPts val="1600"/>
              </a:spcAft>
              <a:buNone/>
            </a:pPr>
            <a:r>
              <a:rPr lang="en" sz="3600"/>
              <a:t>Adolescent Development</a:t>
            </a:r>
            <a:endParaRPr sz="3600"/>
          </a:p>
        </p:txBody>
      </p:sp>
      <p:sp>
        <p:nvSpPr>
          <p:cNvPr id="146" name="Shape 146"/>
          <p:cNvSpPr txBox="1"/>
          <p:nvPr/>
        </p:nvSpPr>
        <p:spPr>
          <a:xfrm>
            <a:off x="0" y="0"/>
            <a:ext cx="4400100" cy="5082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solidFill>
                  <a:schemeClr val="accent3"/>
                </a:solidFill>
                <a:highlight>
                  <a:srgbClr val="FFFFFF"/>
                </a:highlight>
                <a:latin typeface="Alfa Slab One"/>
                <a:ea typeface="Alfa Slab One"/>
                <a:cs typeface="Alfa Slab One"/>
                <a:sym typeface="Alfa Slab One"/>
              </a:rPr>
              <a:t>“What’s become increasingly clear is that the dramatic changes in brain biology mean the teenage years are full of opportunity and vulnerability,...It’s a time of phenomenal leaps in our creativity and cognitive abilities...This seeming paradox of adolescence is not a coincidence. Both the leaps in ability and the vulnerabilities to illness are related to the human adolescent brain’s remarkable ability to change.”</a:t>
            </a:r>
            <a:endParaRPr sz="1800">
              <a:solidFill>
                <a:schemeClr val="accent3"/>
              </a:solidFill>
              <a:latin typeface="Alfa Slab One"/>
              <a:ea typeface="Alfa Slab One"/>
              <a:cs typeface="Alfa Slab One"/>
              <a:sym typeface="Alfa Slab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Adolescent Development Wonder Wall</a:t>
            </a:r>
            <a:endParaRPr/>
          </a:p>
        </p:txBody>
      </p:sp>
      <p:sp>
        <p:nvSpPr>
          <p:cNvPr id="152" name="Shape 1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In the next 3 minutes:</a:t>
            </a:r>
            <a:endParaRPr sz="3000"/>
          </a:p>
          <a:p>
            <a:pPr indent="-419100" lvl="0" marL="457200" rtl="0">
              <a:spcBef>
                <a:spcPts val="1600"/>
              </a:spcBef>
              <a:spcAft>
                <a:spcPts val="0"/>
              </a:spcAft>
              <a:buSzPts val="3000"/>
              <a:buChar char="●"/>
            </a:pPr>
            <a:r>
              <a:rPr lang="en" sz="3000"/>
              <a:t>On post-its write down what you wonder about libraries, teens, and adolescent development - one idea per post-it</a:t>
            </a:r>
            <a:endParaRPr sz="3000"/>
          </a:p>
          <a:p>
            <a:pPr indent="-419100" lvl="0" marL="457200" rtl="0">
              <a:spcBef>
                <a:spcPts val="0"/>
              </a:spcBef>
              <a:spcAft>
                <a:spcPts val="0"/>
              </a:spcAft>
              <a:buSzPts val="3000"/>
              <a:buChar char="●"/>
            </a:pPr>
            <a:r>
              <a:rPr lang="en" sz="3000"/>
              <a:t>When post-its complete add to the sticky chart paper on the designated  wall</a:t>
            </a:r>
            <a:endParaRPr sz="3000"/>
          </a:p>
          <a:p>
            <a:pPr indent="0" lvl="0" marL="0">
              <a:spcBef>
                <a:spcPts val="1600"/>
              </a:spcBef>
              <a:spcAft>
                <a:spcPts val="1600"/>
              </a:spcAft>
              <a:buNone/>
            </a:pPr>
            <a:r>
              <a:t/>
            </a:r>
            <a:endParaRPr/>
          </a:p>
        </p:txBody>
      </p:sp>
      <p:pic>
        <p:nvPicPr>
          <p:cNvPr id="153" name="Shape 153"/>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descr="Studies show that sustained and well-integrated social and emotional learning (SEL) programs can help schools engage their students and improve achievement. Explore the classroom practices that make up the best and most effective SEL programs. Learn more at Edutopia: http://www.edutopia.org/social-emotional-learning" id="158" name="Shape 158" title="5 Keys to Social and Emotional Learning Success">
            <a:hlinkClick r:id="rId3"/>
          </p:cNvPr>
          <p:cNvSpPr/>
          <p:nvPr/>
        </p:nvSpPr>
        <p:spPr>
          <a:xfrm>
            <a:off x="1794850" y="488888"/>
            <a:ext cx="5554300" cy="4165725"/>
          </a:xfrm>
          <a:prstGeom prst="rect">
            <a:avLst/>
          </a:prstGeom>
          <a:blipFill>
            <a:blip r:embed="rId4">
              <a:alphaModFix/>
            </a:blip>
            <a:stretch>
              <a:fillRect/>
            </a:stretch>
          </a:blipFill>
          <a:ln>
            <a:noFill/>
          </a:ln>
        </p:spPr>
      </p:sp>
      <p:pic>
        <p:nvPicPr>
          <p:cNvPr id="159" name="Shape 159"/>
          <p:cNvPicPr preferRelativeResize="0"/>
          <p:nvPr/>
        </p:nvPicPr>
        <p:blipFill>
          <a:blip r:embed="rId5">
            <a:alphaModFix/>
          </a:blip>
          <a:stretch>
            <a:fillRect/>
          </a:stretch>
        </p:blipFill>
        <p:spPr>
          <a:xfrm>
            <a:off x="0" y="4589325"/>
            <a:ext cx="2216700" cy="554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1522650" y="152400"/>
            <a:ext cx="6098711" cy="4838701"/>
          </a:xfrm>
          <a:prstGeom prst="rect">
            <a:avLst/>
          </a:prstGeom>
          <a:noFill/>
          <a:ln>
            <a:noFill/>
          </a:ln>
        </p:spPr>
      </p:pic>
      <p:pic>
        <p:nvPicPr>
          <p:cNvPr id="165" name="Shape 165"/>
          <p:cNvPicPr preferRelativeResize="0"/>
          <p:nvPr/>
        </p:nvPicPr>
        <p:blipFill>
          <a:blip r:embed="rId4">
            <a:alphaModFix/>
          </a:blip>
          <a:stretch>
            <a:fillRect/>
          </a:stretch>
        </p:blipFill>
        <p:spPr>
          <a:xfrm>
            <a:off x="0" y="4589325"/>
            <a:ext cx="2216700" cy="554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SEL Snowballs</a:t>
            </a:r>
            <a:endParaRPr/>
          </a:p>
        </p:txBody>
      </p:sp>
      <p:sp>
        <p:nvSpPr>
          <p:cNvPr id="171" name="Shape 1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sz="2400"/>
              <a:t>On a piece of paper write down one thing you can do to support SEL for/with teens.</a:t>
            </a:r>
            <a:endParaRPr sz="2400"/>
          </a:p>
          <a:p>
            <a:pPr indent="-381000" lvl="0" marL="457200" rtl="0">
              <a:spcBef>
                <a:spcPts val="0"/>
              </a:spcBef>
              <a:spcAft>
                <a:spcPts val="0"/>
              </a:spcAft>
              <a:buSzPts val="2400"/>
              <a:buChar char="●"/>
            </a:pPr>
            <a:r>
              <a:rPr lang="en" sz="2400"/>
              <a:t>Crush your paper into a ball</a:t>
            </a:r>
            <a:endParaRPr sz="2400"/>
          </a:p>
          <a:p>
            <a:pPr indent="-381000" lvl="0" marL="457200" rtl="0">
              <a:spcBef>
                <a:spcPts val="0"/>
              </a:spcBef>
              <a:spcAft>
                <a:spcPts val="0"/>
              </a:spcAft>
              <a:buSzPts val="2400"/>
              <a:buChar char="●"/>
            </a:pPr>
            <a:r>
              <a:rPr lang="en" sz="2400"/>
              <a:t>Stand up</a:t>
            </a:r>
            <a:endParaRPr sz="2400"/>
          </a:p>
          <a:p>
            <a:pPr indent="-381000" lvl="0" marL="457200" rtl="0">
              <a:spcBef>
                <a:spcPts val="0"/>
              </a:spcBef>
              <a:spcAft>
                <a:spcPts val="0"/>
              </a:spcAft>
              <a:buSzPts val="2400"/>
              <a:buChar char="●"/>
            </a:pPr>
            <a:r>
              <a:rPr lang="en" sz="2400"/>
              <a:t>Make a circle</a:t>
            </a:r>
            <a:endParaRPr sz="2400"/>
          </a:p>
          <a:p>
            <a:pPr indent="-381000" lvl="0" marL="457200" rtl="0">
              <a:spcBef>
                <a:spcPts val="0"/>
              </a:spcBef>
              <a:spcAft>
                <a:spcPts val="0"/>
              </a:spcAft>
              <a:buSzPts val="2400"/>
              <a:buChar char="●"/>
            </a:pPr>
            <a:r>
              <a:rPr lang="en" sz="2400"/>
              <a:t>Throw your ball</a:t>
            </a:r>
            <a:endParaRPr sz="2400"/>
          </a:p>
          <a:p>
            <a:pPr indent="-381000" lvl="0" marL="457200" rtl="0">
              <a:spcBef>
                <a:spcPts val="0"/>
              </a:spcBef>
              <a:spcAft>
                <a:spcPts val="0"/>
              </a:spcAft>
              <a:buSzPts val="2400"/>
              <a:buChar char="●"/>
            </a:pPr>
            <a:r>
              <a:rPr lang="en" sz="2400"/>
              <a:t>Pick up a ball</a:t>
            </a:r>
            <a:endParaRPr sz="2400"/>
          </a:p>
          <a:p>
            <a:pPr indent="-381000" lvl="0" marL="457200">
              <a:spcBef>
                <a:spcPts val="0"/>
              </a:spcBef>
              <a:spcAft>
                <a:spcPts val="0"/>
              </a:spcAft>
              <a:buSzPts val="2400"/>
              <a:buChar char="●"/>
            </a:pPr>
            <a:r>
              <a:rPr lang="en" sz="2400"/>
              <a:t>Volunteer to read it out loud</a:t>
            </a:r>
            <a:endParaRPr sz="2400"/>
          </a:p>
        </p:txBody>
      </p:sp>
      <p:pic>
        <p:nvPicPr>
          <p:cNvPr id="172" name="Shape 172"/>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9600"/>
              <a:t>Break</a:t>
            </a:r>
            <a:endParaRPr sz="9600"/>
          </a:p>
        </p:txBody>
      </p:sp>
      <p:pic>
        <p:nvPicPr>
          <p:cNvPr id="178" name="Shape 178"/>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descr="We believe that the most meaningful and resilient forms of learning happen when a learner has a personal interest or passion that they are pursuing in a context of cultural affinity, social support, and shared purpose, which is at the heart of Connected Learning.  Learn more about Connected Learning at  http://clalliance.org/why-connected-learning/ http://connectedlearning.tv/ http://clrn.dmlhub.net" id="183" name="Shape 183" title="Why Connected Learning?">
            <a:hlinkClick r:id="rId3"/>
          </p:cNvPr>
          <p:cNvSpPr/>
          <p:nvPr/>
        </p:nvSpPr>
        <p:spPr>
          <a:xfrm>
            <a:off x="156488" y="363625"/>
            <a:ext cx="5574674" cy="4181000"/>
          </a:xfrm>
          <a:prstGeom prst="rect">
            <a:avLst/>
          </a:prstGeom>
          <a:blipFill>
            <a:blip r:embed="rId4">
              <a:alphaModFix/>
            </a:blip>
            <a:stretch>
              <a:fillRect/>
            </a:stretch>
          </a:blipFill>
          <a:ln>
            <a:noFill/>
          </a:ln>
        </p:spPr>
      </p:sp>
      <p:sp>
        <p:nvSpPr>
          <p:cNvPr id="184" name="Shape 184"/>
          <p:cNvSpPr txBox="1"/>
          <p:nvPr/>
        </p:nvSpPr>
        <p:spPr>
          <a:xfrm>
            <a:off x="5907400" y="911550"/>
            <a:ext cx="3024900" cy="332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As  you watch the video write down the words and phrases that jump out at you in  some way. Something that seems new or different for example.</a:t>
            </a:r>
            <a:endParaRPr sz="1800"/>
          </a:p>
          <a:p>
            <a:pPr indent="0" lvl="0" marL="0">
              <a:spcBef>
                <a:spcPts val="0"/>
              </a:spcBef>
              <a:spcAft>
                <a:spcPts val="0"/>
              </a:spcAft>
              <a:buNone/>
            </a:pPr>
            <a:r>
              <a:t/>
            </a:r>
            <a:endParaRPr sz="1800"/>
          </a:p>
          <a:p>
            <a:pPr indent="0" lvl="0" marL="0">
              <a:spcBef>
                <a:spcPts val="0"/>
              </a:spcBef>
              <a:spcAft>
                <a:spcPts val="0"/>
              </a:spcAft>
              <a:buNone/>
            </a:pPr>
            <a:r>
              <a:rPr lang="en" sz="1800"/>
              <a:t>Once the video is over post your words and phrases on the Connected Learning wall.</a:t>
            </a:r>
            <a:endParaRPr sz="1800"/>
          </a:p>
        </p:txBody>
      </p:sp>
      <p:pic>
        <p:nvPicPr>
          <p:cNvPr id="185" name="Shape 185"/>
          <p:cNvPicPr preferRelativeResize="0"/>
          <p:nvPr/>
        </p:nvPicPr>
        <p:blipFill>
          <a:blip r:embed="rId5">
            <a:alphaModFix/>
          </a:blip>
          <a:stretch>
            <a:fillRect/>
          </a:stretch>
        </p:blipFill>
        <p:spPr>
          <a:xfrm>
            <a:off x="0" y="4589325"/>
            <a:ext cx="2216700" cy="55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title"/>
          </p:nvPr>
        </p:nvSpPr>
        <p:spPr>
          <a:xfrm>
            <a:off x="265500" y="-103900"/>
            <a:ext cx="4045200" cy="500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700">
                <a:solidFill>
                  <a:schemeClr val="dk2"/>
                </a:solidFill>
                <a:latin typeface="Arial"/>
                <a:ea typeface="Arial"/>
                <a:cs typeface="Arial"/>
                <a:sym typeface="Arial"/>
              </a:rPr>
              <a:t>The workshop description:</a:t>
            </a:r>
            <a:endParaRPr b="1" sz="1700">
              <a:solidFill>
                <a:schemeClr val="dk2"/>
              </a:solidFill>
              <a:latin typeface="Arial"/>
              <a:ea typeface="Arial"/>
              <a:cs typeface="Arial"/>
              <a:sym typeface="Arial"/>
            </a:endParaRPr>
          </a:p>
          <a:p>
            <a:pPr indent="0" lvl="0" marL="0" algn="l">
              <a:spcBef>
                <a:spcPts val="0"/>
              </a:spcBef>
              <a:spcAft>
                <a:spcPts val="0"/>
              </a:spcAft>
              <a:buNone/>
            </a:pPr>
            <a:r>
              <a:rPr lang="en" sz="1700">
                <a:solidFill>
                  <a:schemeClr val="dk2"/>
                </a:solidFill>
                <a:latin typeface="Arial"/>
                <a:ea typeface="Arial"/>
                <a:cs typeface="Arial"/>
                <a:sym typeface="Arial"/>
              </a:rPr>
              <a:t>There is a shift in the ways in which library staff work with and for teens which includes a focus on: relationship building facilitation of learning, impact and outcomes, and community engagement.  In this session you will review and re-envision the world of library teen services. These are services with the goal of helping teens develop the skills, knowledge, and social emotional development needed for success in life.  At the end of the session you will have tools and knowledge for a revitalized approach to teen services and be able to begin integrating new and expanded ideas in your community right away.</a:t>
            </a:r>
            <a:endParaRPr sz="1700">
              <a:solidFill>
                <a:schemeClr val="dk2"/>
              </a:solidFill>
              <a:latin typeface="Arial"/>
              <a:ea typeface="Arial"/>
              <a:cs typeface="Arial"/>
              <a:sym typeface="Arial"/>
            </a:endParaRPr>
          </a:p>
        </p:txBody>
      </p:sp>
      <p:sp>
        <p:nvSpPr>
          <p:cNvPr id="64" name="Shape 64"/>
          <p:cNvSpPr txBox="1"/>
          <p:nvPr>
            <p:ph idx="2" type="body"/>
          </p:nvPr>
        </p:nvSpPr>
        <p:spPr>
          <a:xfrm>
            <a:off x="4731300" y="724200"/>
            <a:ext cx="4277700" cy="3695100"/>
          </a:xfrm>
          <a:prstGeom prst="rect">
            <a:avLst/>
          </a:prstGeom>
        </p:spPr>
        <p:txBody>
          <a:bodyPr anchorCtr="0" anchor="ctr" bIns="91425" lIns="91425" spcFirstLastPara="1" rIns="91425" wrap="square" tIns="91425">
            <a:noAutofit/>
          </a:bodyPr>
          <a:lstStyle/>
          <a:p>
            <a:pPr indent="0" lvl="0" marL="0" algn="ctr">
              <a:spcBef>
                <a:spcPts val="0"/>
              </a:spcBef>
              <a:spcAft>
                <a:spcPts val="1600"/>
              </a:spcAft>
              <a:buNone/>
            </a:pPr>
            <a:r>
              <a:rPr lang="en" sz="3000"/>
              <a:t>Today We’ll Talk About</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descr="image.jpeg" id="190" name="Shape 190"/>
          <p:cNvPicPr preferRelativeResize="0"/>
          <p:nvPr/>
        </p:nvPicPr>
        <p:blipFill rotWithShape="1">
          <a:blip r:embed="rId3">
            <a:alphaModFix/>
          </a:blip>
          <a:srcRect b="0" l="0" r="0" t="0"/>
          <a:stretch/>
        </p:blipFill>
        <p:spPr>
          <a:xfrm>
            <a:off x="1535287" y="212837"/>
            <a:ext cx="5674274" cy="4873630"/>
          </a:xfrm>
          <a:prstGeom prst="rect">
            <a:avLst/>
          </a:prstGeom>
          <a:noFill/>
          <a:ln>
            <a:noFill/>
          </a:ln>
        </p:spPr>
      </p:pic>
      <p:pic>
        <p:nvPicPr>
          <p:cNvPr id="191" name="Shape 191"/>
          <p:cNvPicPr preferRelativeResize="0"/>
          <p:nvPr/>
        </p:nvPicPr>
        <p:blipFill>
          <a:blip r:embed="rId4">
            <a:alphaModFix/>
          </a:blip>
          <a:stretch>
            <a:fillRect/>
          </a:stretch>
        </p:blipFill>
        <p:spPr>
          <a:xfrm>
            <a:off x="0" y="4589325"/>
            <a:ext cx="2216700" cy="554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9600"/>
              <a:t>Lunch</a:t>
            </a:r>
            <a:endParaRPr sz="9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Reflect</a:t>
            </a:r>
            <a:endParaRPr/>
          </a:p>
        </p:txBody>
      </p:sp>
      <p:sp>
        <p:nvSpPr>
          <p:cNvPr id="202" name="Shape 20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For the next 5 minutes use a technique that is best for your learning style to individually reflect on what’s been discussed so far.  Sit and think, write down ideas, draw something, do what works for you.</a:t>
            </a:r>
            <a:endParaRPr/>
          </a:p>
          <a:p>
            <a:pPr indent="0" lvl="0" marL="0">
              <a:spcBef>
                <a:spcPts val="1600"/>
              </a:spcBef>
              <a:spcAft>
                <a:spcPts val="0"/>
              </a:spcAft>
              <a:buNone/>
            </a:pPr>
            <a:r>
              <a:rPr lang="en"/>
              <a:t>Spend the second 5 minutes talking with your tablemates about the morning, what you’ve thought about, what was new, what was surprising, etc.</a:t>
            </a:r>
            <a:endParaRPr/>
          </a:p>
          <a:p>
            <a:pPr indent="0" lvl="0" marL="0">
              <a:spcBef>
                <a:spcPts val="1600"/>
              </a:spcBef>
              <a:spcAft>
                <a:spcPts val="0"/>
              </a:spcAft>
              <a:buNone/>
            </a:pPr>
            <a:r>
              <a:rPr lang="en"/>
              <a:t>Come up with a list of three things based on what we’ve talked about so far today that you want to learn more about and/or start implementing quickly  Give what  you write down to Linda</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203" name="Shape 203"/>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descr="image.png" id="208" name="Shape 208"/>
          <p:cNvPicPr preferRelativeResize="0"/>
          <p:nvPr/>
        </p:nvPicPr>
        <p:blipFill rotWithShape="1">
          <a:blip r:embed="rId3">
            <a:alphaModFix/>
          </a:blip>
          <a:srcRect b="0" l="0" r="0" t="0"/>
          <a:stretch/>
        </p:blipFill>
        <p:spPr>
          <a:xfrm>
            <a:off x="1043538" y="121637"/>
            <a:ext cx="7056926" cy="49002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Youth Voice</a:t>
            </a:r>
            <a:endParaRPr/>
          </a:p>
        </p:txBody>
      </p:sp>
      <p:sp>
        <p:nvSpPr>
          <p:cNvPr id="214" name="Shape 214"/>
          <p:cNvSpPr txBox="1"/>
          <p:nvPr>
            <p:ph idx="1" type="body"/>
          </p:nvPr>
        </p:nvSpPr>
        <p:spPr>
          <a:xfrm>
            <a:off x="311700" y="1152475"/>
            <a:ext cx="8520600" cy="3583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t/>
            </a:r>
            <a:endParaRPr>
              <a:solidFill>
                <a:srgbClr val="000000"/>
              </a:solidFill>
              <a:latin typeface="Arial"/>
              <a:ea typeface="Arial"/>
              <a:cs typeface="Arial"/>
              <a:sym typeface="Arial"/>
            </a:endParaRPr>
          </a:p>
          <a:p>
            <a:pPr indent="0" lvl="0" marL="0" rtl="0">
              <a:spcBef>
                <a:spcPts val="0"/>
              </a:spcBef>
              <a:spcAft>
                <a:spcPts val="0"/>
              </a:spcAft>
              <a:buNone/>
            </a:pPr>
            <a:r>
              <a:t/>
            </a:r>
            <a:endParaRPr>
              <a:solidFill>
                <a:srgbClr val="000000"/>
              </a:solidFill>
              <a:latin typeface="Arial"/>
              <a:ea typeface="Arial"/>
              <a:cs typeface="Arial"/>
              <a:sym typeface="Arial"/>
            </a:endParaRPr>
          </a:p>
          <a:p>
            <a:pPr indent="0" lvl="0" marL="0" rtl="0">
              <a:spcBef>
                <a:spcPts val="0"/>
              </a:spcBef>
              <a:spcAft>
                <a:spcPts val="0"/>
              </a:spcAft>
              <a:buNone/>
            </a:pPr>
            <a:r>
              <a:rPr lang="en">
                <a:solidFill>
                  <a:srgbClr val="000000"/>
                </a:solidFill>
                <a:latin typeface="Arial"/>
                <a:ea typeface="Arial"/>
                <a:cs typeface="Arial"/>
                <a:sym typeface="Arial"/>
              </a:rPr>
              <a:t>“Youth voice is broadly defined as ‘the perception that one’s opinions are heard and respected by others particularly adults.’ Sara Vogel is a research assistant and PhD student for Global Education at the Graduate Center of the City University of New York, who has many years of experience working as an educator. She explains how youth voice can be twofold: </a:t>
            </a:r>
            <a:endParaRPr>
              <a:solidFill>
                <a:srgbClr val="000000"/>
              </a:solidFill>
              <a:latin typeface="Arial"/>
              <a:ea typeface="Arial"/>
              <a:cs typeface="Arial"/>
              <a:sym typeface="Arial"/>
            </a:endParaRPr>
          </a:p>
          <a:p>
            <a:pPr indent="0" lvl="0" marL="0" rtl="0">
              <a:spcBef>
                <a:spcPts val="0"/>
              </a:spcBef>
              <a:spcAft>
                <a:spcPts val="0"/>
              </a:spcAft>
              <a:buNone/>
            </a:pPr>
            <a:r>
              <a:rPr lang="en">
                <a:solidFill>
                  <a:srgbClr val="000000"/>
                </a:solidFill>
                <a:latin typeface="Arial"/>
                <a:ea typeface="Arial"/>
                <a:cs typeface="Arial"/>
                <a:sym typeface="Arial"/>
              </a:rPr>
              <a:t>(1) youth express their idea of the world, and;</a:t>
            </a: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(2) youth express opinions on what and how they are learning. ‘The learning can take different forms: their opinions about things, their self-expression, their message to the world.’”</a:t>
            </a:r>
            <a:endParaRPr>
              <a:solidFill>
                <a:srgbClr val="000000"/>
              </a:solidFill>
              <a:latin typeface="Arial"/>
              <a:ea typeface="Arial"/>
              <a:cs typeface="Arial"/>
              <a:sym typeface="Arial"/>
            </a:endParaRPr>
          </a:p>
          <a:p>
            <a:pPr indent="0" lvl="0" marL="0">
              <a:spcBef>
                <a:spcPts val="0"/>
              </a:spcBef>
              <a:spcAft>
                <a:spcPts val="1600"/>
              </a:spcAft>
              <a:buNone/>
            </a:pPr>
            <a:r>
              <a:t/>
            </a:r>
            <a:endParaRPr/>
          </a:p>
        </p:txBody>
      </p:sp>
      <p:pic>
        <p:nvPicPr>
          <p:cNvPr id="215" name="Shape 215"/>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1801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Community Engagement</a:t>
            </a:r>
            <a:endParaRPr/>
          </a:p>
        </p:txBody>
      </p:sp>
      <p:sp>
        <p:nvSpPr>
          <p:cNvPr id="221" name="Shape 221"/>
          <p:cNvSpPr txBox="1"/>
          <p:nvPr>
            <p:ph idx="1" type="body"/>
          </p:nvPr>
        </p:nvSpPr>
        <p:spPr>
          <a:xfrm>
            <a:off x="311700" y="807938"/>
            <a:ext cx="8520600" cy="3726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latin typeface="Alfa Slab One"/>
                <a:ea typeface="Alfa Slab One"/>
                <a:cs typeface="Alfa Slab One"/>
                <a:sym typeface="Alfa Slab One"/>
              </a:rPr>
              <a:t>“A process that includes multiple techniques to promote the participation of community members in community life, especially those who are excluded and isolated, to engage them in collective action to promote a healthy community.”</a:t>
            </a:r>
            <a:endParaRPr sz="3000">
              <a:latin typeface="Alfa Slab One"/>
              <a:ea typeface="Alfa Slab One"/>
              <a:cs typeface="Alfa Slab One"/>
              <a:sym typeface="Alfa Slab One"/>
            </a:endParaRPr>
          </a:p>
          <a:p>
            <a:pPr indent="0" lvl="0" marL="0">
              <a:spcBef>
                <a:spcPts val="1600"/>
              </a:spcBef>
              <a:spcAft>
                <a:spcPts val="0"/>
              </a:spcAft>
              <a:buNone/>
            </a:pPr>
            <a:r>
              <a:rPr lang="en"/>
              <a:t>				</a:t>
            </a:r>
            <a:endParaRPr/>
          </a:p>
          <a:p>
            <a:pPr indent="0" lvl="0" marL="0">
              <a:spcBef>
                <a:spcPts val="1600"/>
              </a:spcBef>
              <a:spcAft>
                <a:spcPts val="0"/>
              </a:spcAft>
              <a:buNone/>
            </a:pPr>
            <a:r>
              <a:rPr lang="en"/>
              <a:t>			</a:t>
            </a:r>
            <a:endParaRPr/>
          </a:p>
          <a:p>
            <a:pPr indent="0" lvl="0" marL="0">
              <a:spcBef>
                <a:spcPts val="1600"/>
              </a:spcBef>
              <a:spcAft>
                <a:spcPts val="0"/>
              </a:spcAft>
              <a:buNone/>
            </a:pPr>
            <a:r>
              <a:rPr lang="en"/>
              <a:t>		</a:t>
            </a:r>
            <a:endParaRPr/>
          </a:p>
          <a:p>
            <a:pPr indent="0" lvl="0" marL="0">
              <a:spcBef>
                <a:spcPts val="1600"/>
              </a:spcBef>
              <a:spcAft>
                <a:spcPts val="1600"/>
              </a:spcAft>
              <a:buNone/>
            </a:pPr>
            <a:r>
              <a:t/>
            </a:r>
            <a:endParaRPr/>
          </a:p>
        </p:txBody>
      </p:sp>
      <p:pic>
        <p:nvPicPr>
          <p:cNvPr id="222" name="Shape 222"/>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1089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Engage with Community</a:t>
            </a:r>
            <a:endParaRPr/>
          </a:p>
        </p:txBody>
      </p:sp>
      <p:pic>
        <p:nvPicPr>
          <p:cNvPr id="228" name="Shape 228"/>
          <p:cNvPicPr preferRelativeResize="0"/>
          <p:nvPr/>
        </p:nvPicPr>
        <p:blipFill>
          <a:blip r:embed="rId3">
            <a:alphaModFix/>
          </a:blip>
          <a:stretch>
            <a:fillRect/>
          </a:stretch>
        </p:blipFill>
        <p:spPr>
          <a:xfrm>
            <a:off x="1302575" y="895925"/>
            <a:ext cx="6538849" cy="4910776"/>
          </a:xfrm>
          <a:prstGeom prst="rect">
            <a:avLst/>
          </a:prstGeom>
          <a:noFill/>
          <a:ln>
            <a:noFill/>
          </a:ln>
        </p:spPr>
      </p:pic>
      <p:sp>
        <p:nvSpPr>
          <p:cNvPr id="229" name="Shape 229"/>
          <p:cNvSpPr txBox="1"/>
          <p:nvPr/>
        </p:nvSpPr>
        <p:spPr>
          <a:xfrm>
            <a:off x="5459250" y="1690725"/>
            <a:ext cx="5866500" cy="684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Teen Centered /Youth  Centered</a:t>
            </a:r>
            <a:endParaRPr/>
          </a:p>
        </p:txBody>
      </p:sp>
      <p:sp>
        <p:nvSpPr>
          <p:cNvPr descr="This is a little trailer depicting behind the groups who helped make this year's Summer Reading Field Day a possibility." id="235" name="Shape 235" title="Field Day 2016 Pima County TAB">
            <a:hlinkClick r:id="rId3"/>
          </p:cNvPr>
          <p:cNvSpPr/>
          <p:nvPr/>
        </p:nvSpPr>
        <p:spPr>
          <a:xfrm>
            <a:off x="2286000" y="1207025"/>
            <a:ext cx="4572000" cy="3429000"/>
          </a:xfrm>
          <a:prstGeom prst="rect">
            <a:avLst/>
          </a:prstGeom>
          <a:blipFill>
            <a:blip r:embed="rId4">
              <a:alphaModFix/>
            </a:blip>
            <a:stretch>
              <a:fillRect/>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9600"/>
              <a:t>Break</a:t>
            </a:r>
            <a:endParaRPr sz="9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Facilitate Learning</a:t>
            </a:r>
            <a:endParaRPr/>
          </a:p>
        </p:txBody>
      </p:sp>
      <p:pic>
        <p:nvPicPr>
          <p:cNvPr id="246" name="Shape 246"/>
          <p:cNvPicPr preferRelativeResize="0"/>
          <p:nvPr/>
        </p:nvPicPr>
        <p:blipFill>
          <a:blip r:embed="rId3">
            <a:alphaModFix/>
          </a:blip>
          <a:stretch>
            <a:fillRect/>
          </a:stretch>
        </p:blipFill>
        <p:spPr>
          <a:xfrm>
            <a:off x="1100138" y="1017725"/>
            <a:ext cx="6943725" cy="3429000"/>
          </a:xfrm>
          <a:prstGeom prst="rect">
            <a:avLst/>
          </a:prstGeom>
          <a:noFill/>
          <a:ln>
            <a:noFill/>
          </a:ln>
        </p:spPr>
      </p:pic>
      <p:pic>
        <p:nvPicPr>
          <p:cNvPr id="247" name="Shape 247"/>
          <p:cNvPicPr preferRelativeResize="0"/>
          <p:nvPr/>
        </p:nvPicPr>
        <p:blipFill>
          <a:blip r:embed="rId4">
            <a:alphaModFix/>
          </a:blip>
          <a:stretch>
            <a:fillRect/>
          </a:stretch>
        </p:blipFill>
        <p:spPr>
          <a:xfrm>
            <a:off x="0" y="4589325"/>
            <a:ext cx="2216700" cy="554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Agenda</a:t>
            </a:r>
            <a:endParaRPr sz="6000"/>
          </a:p>
          <a:p>
            <a:pPr indent="0" lvl="0" marL="0" algn="ctr">
              <a:spcBef>
                <a:spcPts val="1600"/>
              </a:spcBef>
              <a:spcAft>
                <a:spcPts val="1600"/>
              </a:spcAft>
              <a:buNone/>
            </a:pPr>
            <a:r>
              <a:rPr lang="en" sz="6000"/>
              <a:t>Big Ideas</a:t>
            </a:r>
            <a:endParaRPr sz="6000"/>
          </a:p>
        </p:txBody>
      </p:sp>
      <p:sp>
        <p:nvSpPr>
          <p:cNvPr id="70" name="Shape 70"/>
          <p:cNvSpPr txBox="1"/>
          <p:nvPr/>
        </p:nvSpPr>
        <p:spPr>
          <a:xfrm>
            <a:off x="0" y="232350"/>
            <a:ext cx="4457100" cy="49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1" name="Shape 71"/>
          <p:cNvSpPr txBox="1"/>
          <p:nvPr/>
        </p:nvSpPr>
        <p:spPr>
          <a:xfrm>
            <a:off x="47550" y="232350"/>
            <a:ext cx="4362000" cy="4504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Welcome &amp; Introductions</a:t>
            </a:r>
            <a:endParaRPr sz="2400"/>
          </a:p>
          <a:p>
            <a:pPr indent="0" lvl="0" marL="0">
              <a:spcBef>
                <a:spcPts val="0"/>
              </a:spcBef>
              <a:spcAft>
                <a:spcPts val="0"/>
              </a:spcAft>
              <a:buNone/>
            </a:pPr>
            <a:r>
              <a:t/>
            </a:r>
            <a:endParaRPr sz="2400"/>
          </a:p>
          <a:p>
            <a:pPr indent="0" lvl="0" marL="0">
              <a:spcBef>
                <a:spcPts val="0"/>
              </a:spcBef>
              <a:spcAft>
                <a:spcPts val="0"/>
              </a:spcAft>
              <a:buNone/>
            </a:pPr>
            <a:r>
              <a:rPr lang="en" sz="2400"/>
              <a:t>Starting with Impact</a:t>
            </a:r>
            <a:endParaRPr sz="2400"/>
          </a:p>
          <a:p>
            <a:pPr indent="0" lvl="0" marL="0">
              <a:spcBef>
                <a:spcPts val="0"/>
              </a:spcBef>
              <a:spcAft>
                <a:spcPts val="0"/>
              </a:spcAft>
              <a:buNone/>
            </a:pPr>
            <a:r>
              <a:t/>
            </a:r>
            <a:endParaRPr sz="2400"/>
          </a:p>
          <a:p>
            <a:pPr indent="0" lvl="0" marL="0">
              <a:spcBef>
                <a:spcPts val="0"/>
              </a:spcBef>
              <a:spcAft>
                <a:spcPts val="0"/>
              </a:spcAft>
              <a:buNone/>
            </a:pPr>
            <a:r>
              <a:rPr lang="en" sz="2400"/>
              <a:t>Challenging Ideas</a:t>
            </a:r>
            <a:endParaRPr sz="2400"/>
          </a:p>
          <a:p>
            <a:pPr indent="0" lvl="0" marL="0">
              <a:spcBef>
                <a:spcPts val="0"/>
              </a:spcBef>
              <a:spcAft>
                <a:spcPts val="0"/>
              </a:spcAft>
              <a:buNone/>
            </a:pPr>
            <a:r>
              <a:t/>
            </a:r>
            <a:endParaRPr sz="2400"/>
          </a:p>
          <a:p>
            <a:pPr indent="0" lvl="0" marL="0">
              <a:spcBef>
                <a:spcPts val="0"/>
              </a:spcBef>
              <a:spcAft>
                <a:spcPts val="0"/>
              </a:spcAft>
              <a:buNone/>
            </a:pPr>
            <a:r>
              <a:rPr lang="en" sz="2400"/>
              <a:t>Who are Teens 2018</a:t>
            </a:r>
            <a:endParaRPr sz="2400"/>
          </a:p>
          <a:p>
            <a:pPr indent="0" lvl="0" marL="0">
              <a:spcBef>
                <a:spcPts val="0"/>
              </a:spcBef>
              <a:spcAft>
                <a:spcPts val="0"/>
              </a:spcAft>
              <a:buNone/>
            </a:pPr>
            <a:r>
              <a:t/>
            </a:r>
            <a:endParaRPr sz="2400"/>
          </a:p>
          <a:p>
            <a:pPr indent="0" lvl="0" marL="0">
              <a:spcBef>
                <a:spcPts val="0"/>
              </a:spcBef>
              <a:spcAft>
                <a:spcPts val="0"/>
              </a:spcAft>
              <a:buNone/>
            </a:pPr>
            <a:r>
              <a:rPr lang="en" sz="2400"/>
              <a:t>The Paradigm Shift in Library Services</a:t>
            </a:r>
            <a:endParaRPr sz="2400"/>
          </a:p>
          <a:p>
            <a:pPr indent="0" lvl="0" marL="0">
              <a:spcBef>
                <a:spcPts val="0"/>
              </a:spcBef>
              <a:spcAft>
                <a:spcPts val="0"/>
              </a:spcAft>
              <a:buNone/>
            </a:pPr>
            <a:r>
              <a:t/>
            </a:r>
            <a:endParaRPr sz="2400"/>
          </a:p>
          <a:p>
            <a:pPr indent="0" lvl="0" marL="0">
              <a:spcBef>
                <a:spcPts val="0"/>
              </a:spcBef>
              <a:spcAft>
                <a:spcPts val="0"/>
              </a:spcAft>
              <a:buNone/>
            </a:pPr>
            <a:r>
              <a:rPr lang="en" sz="2400"/>
              <a:t>Making it Work in Your Setting</a:t>
            </a:r>
            <a:endParaRPr sz="2400"/>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Making it Work in Your Setting</a:t>
            </a:r>
            <a:endParaRPr/>
          </a:p>
        </p:txBody>
      </p:sp>
      <p:sp>
        <p:nvSpPr>
          <p:cNvPr id="253" name="Shape 2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Spend 10 minutes answering these 3 questions:</a:t>
            </a:r>
            <a:endParaRPr/>
          </a:p>
          <a:p>
            <a:pPr indent="0" lvl="0" marL="0" rtl="0">
              <a:spcBef>
                <a:spcPts val="1600"/>
              </a:spcBef>
              <a:spcAft>
                <a:spcPts val="0"/>
              </a:spcAft>
              <a:buNone/>
            </a:pPr>
            <a:r>
              <a:rPr lang="en" sz="1800">
                <a:solidFill>
                  <a:srgbClr val="000000"/>
                </a:solidFill>
              </a:rPr>
              <a:t>How do  you learn about teen interests in the area in which you work?</a:t>
            </a:r>
            <a:br>
              <a:rPr lang="en" sz="1800">
                <a:solidFill>
                  <a:srgbClr val="000000"/>
                </a:solidFill>
              </a:rPr>
            </a:br>
            <a:endParaRPr sz="1800">
              <a:solidFill>
                <a:srgbClr val="000000"/>
              </a:solidFill>
            </a:endParaRPr>
          </a:p>
          <a:p>
            <a:pPr indent="0" lvl="0" marL="0" rtl="0">
              <a:spcBef>
                <a:spcPts val="0"/>
              </a:spcBef>
              <a:spcAft>
                <a:spcPts val="0"/>
              </a:spcAft>
              <a:buNone/>
            </a:pPr>
            <a:r>
              <a:rPr lang="en" sz="1800">
                <a:solidFill>
                  <a:srgbClr val="000000"/>
                </a:solidFill>
              </a:rPr>
              <a:t>How do you leverage the interests of teens and the needs of the community to design and deliver great services for and with teens?  </a:t>
            </a:r>
            <a:br>
              <a:rPr lang="en" sz="1800">
                <a:solidFill>
                  <a:srgbClr val="000000"/>
                </a:solidFill>
              </a:rPr>
            </a:br>
            <a:endParaRPr sz="1800">
              <a:solidFill>
                <a:srgbClr val="000000"/>
              </a:solidFill>
            </a:endParaRPr>
          </a:p>
          <a:p>
            <a:pPr indent="0" lvl="0" marL="0" rtl="0">
              <a:spcBef>
                <a:spcPts val="0"/>
              </a:spcBef>
              <a:spcAft>
                <a:spcPts val="0"/>
              </a:spcAft>
              <a:buNone/>
            </a:pPr>
            <a:r>
              <a:rPr lang="en" sz="1800">
                <a:solidFill>
                  <a:srgbClr val="000000"/>
                </a:solidFill>
              </a:rPr>
              <a:t>How do you build relationships with local community members and organizations in order to support teens?</a:t>
            </a:r>
            <a:endParaRPr sz="1800"/>
          </a:p>
        </p:txBody>
      </p:sp>
      <p:pic>
        <p:nvPicPr>
          <p:cNvPr id="254" name="Shape 254"/>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1297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Learning About Teen Interests</a:t>
            </a:r>
            <a:endParaRPr/>
          </a:p>
        </p:txBody>
      </p:sp>
      <p:pic>
        <p:nvPicPr>
          <p:cNvPr id="260" name="Shape 260"/>
          <p:cNvPicPr preferRelativeResize="0"/>
          <p:nvPr/>
        </p:nvPicPr>
        <p:blipFill>
          <a:blip r:embed="rId3">
            <a:alphaModFix/>
          </a:blip>
          <a:stretch>
            <a:fillRect/>
          </a:stretch>
        </p:blipFill>
        <p:spPr>
          <a:xfrm>
            <a:off x="1784978" y="887825"/>
            <a:ext cx="5574036" cy="3701498"/>
          </a:xfrm>
          <a:prstGeom prst="rect">
            <a:avLst/>
          </a:prstGeom>
          <a:noFill/>
          <a:ln>
            <a:noFill/>
          </a:ln>
        </p:spPr>
      </p:pic>
      <p:pic>
        <p:nvPicPr>
          <p:cNvPr id="261" name="Shape 261"/>
          <p:cNvPicPr preferRelativeResize="0"/>
          <p:nvPr/>
        </p:nvPicPr>
        <p:blipFill>
          <a:blip r:embed="rId4">
            <a:alphaModFix/>
          </a:blip>
          <a:stretch>
            <a:fillRect/>
          </a:stretch>
        </p:blipFill>
        <p:spPr>
          <a:xfrm>
            <a:off x="0" y="4589325"/>
            <a:ext cx="2216700" cy="554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2180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Leverage Teen Interests</a:t>
            </a:r>
            <a:endParaRPr/>
          </a:p>
        </p:txBody>
      </p:sp>
      <p:pic>
        <p:nvPicPr>
          <p:cNvPr id="267" name="Shape 267"/>
          <p:cNvPicPr preferRelativeResize="0"/>
          <p:nvPr/>
        </p:nvPicPr>
        <p:blipFill rotWithShape="1">
          <a:blip r:embed="rId3">
            <a:alphaModFix/>
          </a:blip>
          <a:srcRect b="0" l="0" r="0" t="0"/>
          <a:stretch/>
        </p:blipFill>
        <p:spPr>
          <a:xfrm>
            <a:off x="1942300" y="881263"/>
            <a:ext cx="5436449" cy="3617499"/>
          </a:xfrm>
          <a:prstGeom prst="rect">
            <a:avLst/>
          </a:prstGeom>
          <a:noFill/>
          <a:ln>
            <a:noFill/>
          </a:ln>
        </p:spPr>
      </p:pic>
      <p:pic>
        <p:nvPicPr>
          <p:cNvPr id="268" name="Shape 268"/>
          <p:cNvPicPr preferRelativeResize="0"/>
          <p:nvPr/>
        </p:nvPicPr>
        <p:blipFill>
          <a:blip r:embed="rId4">
            <a:alphaModFix/>
          </a:blip>
          <a:stretch>
            <a:fillRect/>
          </a:stretch>
        </p:blipFill>
        <p:spPr>
          <a:xfrm>
            <a:off x="0" y="4589325"/>
            <a:ext cx="2216700" cy="554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1801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Build Community Relationships</a:t>
            </a:r>
            <a:endParaRPr/>
          </a:p>
        </p:txBody>
      </p:sp>
      <p:pic>
        <p:nvPicPr>
          <p:cNvPr id="274" name="Shape 274"/>
          <p:cNvPicPr preferRelativeResize="0"/>
          <p:nvPr/>
        </p:nvPicPr>
        <p:blipFill>
          <a:blip r:embed="rId3">
            <a:alphaModFix/>
          </a:blip>
          <a:stretch>
            <a:fillRect/>
          </a:stretch>
        </p:blipFill>
        <p:spPr>
          <a:xfrm>
            <a:off x="2116042" y="836875"/>
            <a:ext cx="5003258" cy="3752449"/>
          </a:xfrm>
          <a:prstGeom prst="rect">
            <a:avLst/>
          </a:prstGeom>
          <a:noFill/>
          <a:ln>
            <a:noFill/>
          </a:ln>
        </p:spPr>
      </p:pic>
      <p:pic>
        <p:nvPicPr>
          <p:cNvPr id="275" name="Shape 275"/>
          <p:cNvPicPr preferRelativeResize="0"/>
          <p:nvPr/>
        </p:nvPicPr>
        <p:blipFill>
          <a:blip r:embed="rId4">
            <a:alphaModFix/>
          </a:blip>
          <a:stretch>
            <a:fillRect/>
          </a:stretch>
        </p:blipFill>
        <p:spPr>
          <a:xfrm>
            <a:off x="0" y="4589325"/>
            <a:ext cx="2216700" cy="5541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Taking Action</a:t>
            </a:r>
            <a:endParaRPr/>
          </a:p>
        </p:txBody>
      </p:sp>
      <p:sp>
        <p:nvSpPr>
          <p:cNvPr id="281" name="Shape 281"/>
          <p:cNvSpPr txBox="1"/>
          <p:nvPr>
            <p:ph idx="1" type="body"/>
          </p:nvPr>
        </p:nvSpPr>
        <p:spPr>
          <a:xfrm>
            <a:off x="311700" y="1152475"/>
            <a:ext cx="8520600" cy="35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Use the template provided to write steps you can take to move forward with ideas discussed today in your community.  Consider:</a:t>
            </a:r>
            <a:endParaRPr/>
          </a:p>
          <a:p>
            <a:pPr indent="-342900" lvl="0" marL="457200" rtl="0">
              <a:spcBef>
                <a:spcPts val="1600"/>
              </a:spcBef>
              <a:spcAft>
                <a:spcPts val="0"/>
              </a:spcAft>
              <a:buSzPts val="1800"/>
              <a:buChar char="●"/>
            </a:pPr>
            <a:r>
              <a:rPr lang="en"/>
              <a:t>What’s the best way to get started - what can I do first and what needs more time and planning?</a:t>
            </a:r>
            <a:endParaRPr/>
          </a:p>
          <a:p>
            <a:pPr indent="-342900" lvl="0" marL="457200" rtl="0">
              <a:spcBef>
                <a:spcPts val="0"/>
              </a:spcBef>
              <a:spcAft>
                <a:spcPts val="0"/>
              </a:spcAft>
              <a:buSzPts val="1800"/>
              <a:buChar char="●"/>
            </a:pPr>
            <a:r>
              <a:rPr lang="en"/>
              <a:t>Who should I talk with first</a:t>
            </a:r>
            <a:endParaRPr/>
          </a:p>
          <a:p>
            <a:pPr indent="-342900" lvl="0" marL="457200" rtl="0">
              <a:spcBef>
                <a:spcPts val="0"/>
              </a:spcBef>
              <a:spcAft>
                <a:spcPts val="0"/>
              </a:spcAft>
              <a:buSzPts val="1800"/>
              <a:buChar char="●"/>
            </a:pPr>
            <a:r>
              <a:rPr lang="en"/>
              <a:t>What needs to change in my own work</a:t>
            </a:r>
            <a:endParaRPr/>
          </a:p>
          <a:p>
            <a:pPr indent="-342900" lvl="0" marL="457200" rtl="0">
              <a:spcBef>
                <a:spcPts val="0"/>
              </a:spcBef>
              <a:spcAft>
                <a:spcPts val="0"/>
              </a:spcAft>
              <a:buSzPts val="1800"/>
              <a:buChar char="●"/>
            </a:pPr>
            <a:r>
              <a:rPr lang="en"/>
              <a:t>What needs to change in my colleagues’ work</a:t>
            </a:r>
            <a:endParaRPr/>
          </a:p>
          <a:p>
            <a:pPr indent="-342900" lvl="0" marL="457200" rtl="0">
              <a:spcBef>
                <a:spcPts val="0"/>
              </a:spcBef>
              <a:spcAft>
                <a:spcPts val="0"/>
              </a:spcAft>
              <a:buSzPts val="1800"/>
              <a:buChar char="●"/>
            </a:pPr>
            <a:r>
              <a:rPr lang="en"/>
              <a:t>What needs to change in the library overall</a:t>
            </a:r>
            <a:endParaRPr/>
          </a:p>
          <a:p>
            <a:pPr indent="-342900" lvl="0" marL="457200" rtl="0">
              <a:spcBef>
                <a:spcPts val="0"/>
              </a:spcBef>
              <a:spcAft>
                <a:spcPts val="0"/>
              </a:spcAft>
              <a:buSzPts val="1800"/>
              <a:buChar char="●"/>
            </a:pPr>
            <a:r>
              <a:rPr lang="en"/>
              <a:t>Who should I talk to about what I’ve learned</a:t>
            </a:r>
            <a:endParaRPr/>
          </a:p>
          <a:p>
            <a:pPr indent="-342900" lvl="0" marL="457200">
              <a:spcBef>
                <a:spcPts val="0"/>
              </a:spcBef>
              <a:spcAft>
                <a:spcPts val="0"/>
              </a:spcAft>
              <a:buSzPts val="1800"/>
              <a:buChar char="●"/>
            </a:pPr>
            <a:r>
              <a:rPr lang="en"/>
              <a:t>How will  you begin to view success  - outcomes vs. outputs</a:t>
            </a:r>
            <a:endParaRPr/>
          </a:p>
        </p:txBody>
      </p:sp>
      <p:pic>
        <p:nvPicPr>
          <p:cNvPr id="282" name="Shape 282"/>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Learn More</a:t>
            </a:r>
            <a:endParaRPr/>
          </a:p>
        </p:txBody>
      </p:sp>
      <p:sp>
        <p:nvSpPr>
          <p:cNvPr id="288" name="Shape 288"/>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81000" lvl="0" marL="457200">
              <a:spcBef>
                <a:spcPts val="0"/>
              </a:spcBef>
              <a:spcAft>
                <a:spcPts val="0"/>
              </a:spcAft>
              <a:buSzPts val="2400"/>
              <a:buChar char="●"/>
            </a:pPr>
            <a:r>
              <a:rPr lang="en" sz="2400"/>
              <a:t>Resources from the workshop available at: </a:t>
            </a:r>
            <a:r>
              <a:rPr lang="en" sz="2400"/>
              <a:t>http://leonline.com/engaging-teens-with-your-library/</a:t>
            </a:r>
            <a:endParaRPr sz="2400"/>
          </a:p>
          <a:p>
            <a:pPr indent="-381000" lvl="0" marL="457200">
              <a:spcBef>
                <a:spcPts val="0"/>
              </a:spcBef>
              <a:spcAft>
                <a:spcPts val="0"/>
              </a:spcAft>
              <a:buSzPts val="2400"/>
              <a:buChar char="●"/>
            </a:pPr>
            <a:r>
              <a:rPr lang="en" sz="2400"/>
              <a:t>Contact me: lbraun@leonline.com</a:t>
            </a:r>
            <a:endParaRPr sz="2400"/>
          </a:p>
        </p:txBody>
      </p:sp>
      <p:pic>
        <p:nvPicPr>
          <p:cNvPr id="289" name="Shape 289"/>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112025" y="526350"/>
            <a:ext cx="8545500" cy="4090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9600"/>
              <a:t>Close &amp; Q&amp;A</a:t>
            </a:r>
            <a:endParaRPr sz="9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Reaching Outcomes</a:t>
            </a:r>
            <a:endParaRPr/>
          </a:p>
        </p:txBody>
      </p:sp>
      <p:sp>
        <p:nvSpPr>
          <p:cNvPr descr="In this YALSA Snack Break Youth Librarian Claudia Haines talks about the importance of articulating outcomes and the value they have in services for and with youth." id="77" name="Shape 77" title="YALSA Snack Break: Reaching Outcomes">
            <a:hlinkClick r:id="rId3"/>
          </p:cNvPr>
          <p:cNvSpPr/>
          <p:nvPr/>
        </p:nvSpPr>
        <p:spPr>
          <a:xfrm>
            <a:off x="2146100" y="1170125"/>
            <a:ext cx="4572000" cy="34290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813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Learning from Each Other - Library Impact</a:t>
            </a:r>
            <a:endParaRPr sz="2400"/>
          </a:p>
        </p:txBody>
      </p:sp>
      <p:sp>
        <p:nvSpPr>
          <p:cNvPr id="83" name="Shape 83"/>
          <p:cNvSpPr txBox="1"/>
          <p:nvPr>
            <p:ph idx="1" type="body"/>
          </p:nvPr>
        </p:nvSpPr>
        <p:spPr>
          <a:xfrm>
            <a:off x="311700" y="654075"/>
            <a:ext cx="8520600" cy="3699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Stand up!</a:t>
            </a:r>
            <a:endParaRPr sz="2400"/>
          </a:p>
          <a:p>
            <a:pPr indent="0" lvl="0" marL="0">
              <a:spcBef>
                <a:spcPts val="1600"/>
              </a:spcBef>
              <a:spcAft>
                <a:spcPts val="0"/>
              </a:spcAft>
              <a:buNone/>
            </a:pPr>
            <a:r>
              <a:rPr lang="en" sz="2400"/>
              <a:t>Consider t</a:t>
            </a:r>
            <a:r>
              <a:rPr lang="en" sz="2400"/>
              <a:t>hese two questions</a:t>
            </a:r>
            <a:r>
              <a:rPr lang="en" sz="2400"/>
              <a:t>: What </a:t>
            </a:r>
            <a:r>
              <a:rPr b="1" lang="en" sz="2400"/>
              <a:t>impact</a:t>
            </a:r>
            <a:r>
              <a:rPr lang="en" sz="2400"/>
              <a:t> do you and your library want to have when it comes to supporting teens in  your community?  How can you achieve that impact?</a:t>
            </a:r>
            <a:endParaRPr sz="2400"/>
          </a:p>
          <a:p>
            <a:pPr indent="0" lvl="0" marL="0">
              <a:spcBef>
                <a:spcPts val="1600"/>
              </a:spcBef>
              <a:spcAft>
                <a:spcPts val="0"/>
              </a:spcAft>
              <a:buNone/>
            </a:pPr>
            <a:r>
              <a:rPr lang="en" sz="2400"/>
              <a:t>Find a person you  don’t know and discuss  your answers to these questions.  </a:t>
            </a:r>
            <a:endParaRPr sz="2400"/>
          </a:p>
          <a:p>
            <a:pPr indent="0" lvl="0" marL="0">
              <a:spcBef>
                <a:spcPts val="1600"/>
              </a:spcBef>
              <a:spcAft>
                <a:spcPts val="1600"/>
              </a:spcAft>
              <a:buNone/>
            </a:pPr>
            <a:r>
              <a:rPr lang="en" sz="2400"/>
              <a:t>We’ll switch pairs in 3 minutes and do this switching 2 times.</a:t>
            </a:r>
            <a:endParaRPr sz="2400"/>
          </a:p>
        </p:txBody>
      </p:sp>
      <p:pic>
        <p:nvPicPr>
          <p:cNvPr id="84" name="Shape 84"/>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Did You Notice/Learn</a:t>
            </a:r>
            <a:endParaRPr/>
          </a:p>
        </p:txBody>
      </p:sp>
      <p:sp>
        <p:nvSpPr>
          <p:cNvPr id="90" name="Shape 9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On a post-it write:</a:t>
            </a:r>
            <a:endParaRPr sz="2400"/>
          </a:p>
          <a:p>
            <a:pPr indent="-381000" lvl="0" marL="457200">
              <a:spcBef>
                <a:spcPts val="1600"/>
              </a:spcBef>
              <a:spcAft>
                <a:spcPts val="0"/>
              </a:spcAft>
              <a:buSzPts val="2400"/>
              <a:buChar char="●"/>
            </a:pPr>
            <a:r>
              <a:rPr lang="en" sz="2400"/>
              <a:t>What you noticed were similarities and differences in the conversations you just had.</a:t>
            </a:r>
            <a:endParaRPr sz="2400"/>
          </a:p>
          <a:p>
            <a:pPr indent="-381000" lvl="0" marL="457200">
              <a:spcBef>
                <a:spcPts val="0"/>
              </a:spcBef>
              <a:spcAft>
                <a:spcPts val="0"/>
              </a:spcAft>
              <a:buSzPts val="2400"/>
              <a:buChar char="●"/>
            </a:pPr>
            <a:r>
              <a:rPr lang="en" sz="2400"/>
              <a:t>What ideas have you already come up with from those short conversations?</a:t>
            </a:r>
            <a:endParaRPr sz="2400"/>
          </a:p>
          <a:p>
            <a:pPr indent="-381000" lvl="0" marL="457200">
              <a:spcBef>
                <a:spcPts val="0"/>
              </a:spcBef>
              <a:spcAft>
                <a:spcPts val="0"/>
              </a:spcAft>
              <a:buSzPts val="2400"/>
              <a:buChar char="●"/>
            </a:pPr>
            <a:r>
              <a:rPr lang="en" sz="2400"/>
              <a:t>What questions do  you now have?</a:t>
            </a:r>
            <a:endParaRPr sz="2400"/>
          </a:p>
          <a:p>
            <a:pPr indent="0" lvl="0" marL="0">
              <a:spcBef>
                <a:spcPts val="1600"/>
              </a:spcBef>
              <a:spcAft>
                <a:spcPts val="1600"/>
              </a:spcAft>
              <a:buNone/>
            </a:pPr>
            <a:r>
              <a:rPr lang="en" sz="2400"/>
              <a:t>Put your post-its on the designated chart paper. </a:t>
            </a:r>
            <a:endParaRPr sz="2400"/>
          </a:p>
        </p:txBody>
      </p:sp>
      <p:pic>
        <p:nvPicPr>
          <p:cNvPr id="91" name="Shape 91"/>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Outcomes Based Assessment</a:t>
            </a:r>
            <a:endParaRPr/>
          </a:p>
        </p:txBody>
      </p:sp>
      <p:sp>
        <p:nvSpPr>
          <p:cNvPr id="97" name="Shape 9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a:solidFill>
                  <a:srgbClr val="000000"/>
                </a:solidFill>
              </a:rPr>
              <a:t>The impacts/benefits/changes for participants during or after your program. These changes, or outcomes, are usually expressed in terms of changes to: </a:t>
            </a:r>
            <a:endParaRPr>
              <a:solidFill>
                <a:srgbClr val="000000"/>
              </a:solidFill>
            </a:endParaRPr>
          </a:p>
          <a:p>
            <a:pPr indent="0" lvl="0" marL="0" rtl="0">
              <a:lnSpc>
                <a:spcPct val="100000"/>
              </a:lnSpc>
              <a:spcBef>
                <a:spcPts val="0"/>
              </a:spcBef>
              <a:spcAft>
                <a:spcPts val="0"/>
              </a:spcAft>
              <a:buNone/>
            </a:pPr>
            <a:r>
              <a:t/>
            </a:r>
            <a:endParaRPr>
              <a:solidFill>
                <a:srgbClr val="000000"/>
              </a:solidFill>
            </a:endParaRPr>
          </a:p>
          <a:p>
            <a:pPr indent="0" lvl="0" marL="0" rtl="0">
              <a:lnSpc>
                <a:spcPct val="100000"/>
              </a:lnSpc>
              <a:spcBef>
                <a:spcPts val="0"/>
              </a:spcBef>
              <a:spcAft>
                <a:spcPts val="0"/>
              </a:spcAft>
              <a:buNone/>
            </a:pPr>
            <a:r>
              <a:rPr lang="en">
                <a:solidFill>
                  <a:srgbClr val="000000"/>
                </a:solidFill>
              </a:rPr>
              <a:t>1) knowledge and skills. </a:t>
            </a:r>
            <a:endParaRPr>
              <a:solidFill>
                <a:srgbClr val="000000"/>
              </a:solidFill>
            </a:endParaRPr>
          </a:p>
          <a:p>
            <a:pPr indent="0" lvl="0" marL="0" rtl="0">
              <a:lnSpc>
                <a:spcPct val="100000"/>
              </a:lnSpc>
              <a:spcBef>
                <a:spcPts val="0"/>
              </a:spcBef>
              <a:spcAft>
                <a:spcPts val="0"/>
              </a:spcAft>
              <a:buNone/>
            </a:pPr>
            <a:r>
              <a:rPr lang="en">
                <a:solidFill>
                  <a:srgbClr val="000000"/>
                </a:solidFill>
              </a:rPr>
              <a:t>2) behaviors. </a:t>
            </a:r>
            <a:endParaRPr>
              <a:solidFill>
                <a:srgbClr val="000000"/>
              </a:solidFill>
            </a:endParaRPr>
          </a:p>
          <a:p>
            <a:pPr indent="0" lvl="0" marL="0" rtl="0">
              <a:lnSpc>
                <a:spcPct val="100000"/>
              </a:lnSpc>
              <a:spcBef>
                <a:spcPts val="0"/>
              </a:spcBef>
              <a:spcAft>
                <a:spcPts val="0"/>
              </a:spcAft>
              <a:buNone/>
            </a:pPr>
            <a:r>
              <a:rPr lang="en">
                <a:solidFill>
                  <a:srgbClr val="000000"/>
                </a:solidFill>
              </a:rPr>
              <a:t>3) values, conditions, and status.</a:t>
            </a:r>
            <a:endParaRPr>
              <a:solidFill>
                <a:srgbClr val="000000"/>
              </a:solidFill>
            </a:endParaRPr>
          </a:p>
          <a:p>
            <a:pPr indent="0" lvl="0" marL="0" rtl="0">
              <a:lnSpc>
                <a:spcPct val="100000"/>
              </a:lnSpc>
              <a:spcBef>
                <a:spcPts val="0"/>
              </a:spcBef>
              <a:spcAft>
                <a:spcPts val="0"/>
              </a:spcAft>
              <a:buNone/>
            </a:pPr>
            <a:r>
              <a:t/>
            </a:r>
            <a:endParaRPr>
              <a:solidFill>
                <a:srgbClr val="000000"/>
              </a:solidFill>
            </a:endParaRPr>
          </a:p>
          <a:p>
            <a:pPr indent="0" lvl="0" marL="0" rtl="0">
              <a:lnSpc>
                <a:spcPct val="100000"/>
              </a:lnSpc>
              <a:spcBef>
                <a:spcPts val="0"/>
              </a:spcBef>
              <a:spcAft>
                <a:spcPts val="0"/>
              </a:spcAft>
              <a:buNone/>
            </a:pPr>
            <a:r>
              <a:rPr lang="en">
                <a:solidFill>
                  <a:srgbClr val="000000"/>
                </a:solidFill>
              </a:rPr>
              <a:t>Outcomes </a:t>
            </a:r>
            <a:r>
              <a:rPr i="1" lang="en">
                <a:solidFill>
                  <a:srgbClr val="000000"/>
                </a:solidFill>
              </a:rPr>
              <a:t>must </a:t>
            </a:r>
            <a:r>
              <a:rPr lang="en">
                <a:solidFill>
                  <a:srgbClr val="000000"/>
                </a:solidFill>
              </a:rPr>
              <a:t>be measurable and measurable within a reasonable period of time, or you have no way of knowing if your program has achieved them. For example, you might want to set an outcome of creating lifelong learners, but there’s no way to measure whether your participants end up becoming lifelong learners</a:t>
            </a:r>
            <a:endParaRPr>
              <a:solidFill>
                <a:srgbClr val="000000"/>
              </a:solidFill>
            </a:endParaRPr>
          </a:p>
          <a:p>
            <a:pPr indent="0" lvl="0" marL="0" rtl="0">
              <a:lnSpc>
                <a:spcPct val="100000"/>
              </a:lnSpc>
              <a:spcBef>
                <a:spcPts val="0"/>
              </a:spcBef>
              <a:spcAft>
                <a:spcPts val="0"/>
              </a:spcAft>
              <a:buNone/>
            </a:pPr>
            <a:r>
              <a:t/>
            </a:r>
            <a:endParaRPr>
              <a:solidFill>
                <a:srgbClr val="000000"/>
              </a:solidFill>
            </a:endParaRPr>
          </a:p>
          <a:p>
            <a:pPr indent="0" lvl="0" marL="0">
              <a:spcBef>
                <a:spcPts val="0"/>
              </a:spcBef>
              <a:spcAft>
                <a:spcPts val="1600"/>
              </a:spcAft>
              <a:buNone/>
            </a:pPr>
            <a:r>
              <a:t/>
            </a:r>
            <a:endParaRPr/>
          </a:p>
        </p:txBody>
      </p:sp>
      <p:pic>
        <p:nvPicPr>
          <p:cNvPr id="98" name="Shape 98"/>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Sample Outcomes</a:t>
            </a:r>
            <a:endParaRPr/>
          </a:p>
        </p:txBody>
      </p:sp>
      <p:sp>
        <p:nvSpPr>
          <p:cNvPr id="104" name="Shape 104"/>
          <p:cNvSpPr txBox="1"/>
          <p:nvPr>
            <p:ph idx="1" type="body"/>
          </p:nvPr>
        </p:nvSpPr>
        <p:spPr>
          <a:xfrm>
            <a:off x="311700" y="1152475"/>
            <a:ext cx="8520600" cy="1393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Teens increase ability to collaborate with their peers.</a:t>
            </a:r>
            <a:endParaRPr/>
          </a:p>
          <a:p>
            <a:pPr indent="-342900" lvl="0" marL="457200" rtl="0">
              <a:spcBef>
                <a:spcPts val="0"/>
              </a:spcBef>
              <a:spcAft>
                <a:spcPts val="0"/>
              </a:spcAft>
              <a:buSzPts val="1800"/>
              <a:buChar char="●"/>
            </a:pPr>
            <a:r>
              <a:rPr lang="en"/>
              <a:t>Teens demonstrate increased</a:t>
            </a:r>
            <a:r>
              <a:rPr lang="en"/>
              <a:t> enjoyment and interest in building, tinkering, and making.</a:t>
            </a:r>
            <a:endParaRPr/>
          </a:p>
          <a:p>
            <a:pPr indent="-342900" lvl="0" marL="457200" rtl="0">
              <a:spcBef>
                <a:spcPts val="0"/>
              </a:spcBef>
              <a:spcAft>
                <a:spcPts val="0"/>
              </a:spcAft>
              <a:buSzPts val="1800"/>
              <a:buChar char="●"/>
            </a:pPr>
            <a:r>
              <a:rPr lang="en"/>
              <a:t>Teens build strategies for solving problems</a:t>
            </a:r>
            <a:endParaRPr/>
          </a:p>
          <a:p>
            <a:pPr indent="0" lvl="0" marL="0" rtl="0">
              <a:lnSpc>
                <a:spcPct val="100000"/>
              </a:lnSpc>
              <a:spcBef>
                <a:spcPts val="1600"/>
              </a:spcBef>
              <a:spcAft>
                <a:spcPts val="0"/>
              </a:spcAft>
              <a:buNone/>
            </a:pPr>
            <a:r>
              <a:rPr lang="en" sz="3000">
                <a:solidFill>
                  <a:schemeClr val="accent3"/>
                </a:solidFill>
                <a:latin typeface="Alfa Slab One"/>
                <a:ea typeface="Alfa Slab One"/>
                <a:cs typeface="Alfa Slab One"/>
                <a:sym typeface="Alfa Slab One"/>
              </a:rPr>
              <a:t>How Do You See Success</a:t>
            </a:r>
            <a:endParaRPr sz="3000">
              <a:solidFill>
                <a:schemeClr val="accent3"/>
              </a:solidFill>
              <a:latin typeface="Alfa Slab One"/>
              <a:ea typeface="Alfa Slab One"/>
              <a:cs typeface="Alfa Slab One"/>
              <a:sym typeface="Alfa Slab One"/>
            </a:endParaRPr>
          </a:p>
          <a:p>
            <a:pPr indent="0" lvl="0" marL="0" rtl="0">
              <a:lnSpc>
                <a:spcPct val="100000"/>
              </a:lnSpc>
              <a:spcBef>
                <a:spcPts val="0"/>
              </a:spcBef>
              <a:spcAft>
                <a:spcPts val="0"/>
              </a:spcAft>
              <a:buNone/>
            </a:pPr>
            <a:r>
              <a:t/>
            </a:r>
            <a:endParaRPr sz="3000">
              <a:solidFill>
                <a:schemeClr val="accent3"/>
              </a:solidFill>
              <a:latin typeface="Alfa Slab One"/>
              <a:ea typeface="Alfa Slab One"/>
              <a:cs typeface="Alfa Slab One"/>
              <a:sym typeface="Alfa Slab One"/>
            </a:endParaRPr>
          </a:p>
          <a:p>
            <a:pPr indent="0" lvl="0" marL="0">
              <a:spcBef>
                <a:spcPts val="0"/>
              </a:spcBef>
              <a:spcAft>
                <a:spcPts val="1600"/>
              </a:spcAft>
              <a:buNone/>
            </a:pPr>
            <a:r>
              <a:t/>
            </a:r>
            <a:endParaRPr/>
          </a:p>
        </p:txBody>
      </p:sp>
      <p:sp>
        <p:nvSpPr>
          <p:cNvPr id="105" name="Shape 105"/>
          <p:cNvSpPr txBox="1"/>
          <p:nvPr>
            <p:ph idx="1" type="body"/>
          </p:nvPr>
        </p:nvSpPr>
        <p:spPr>
          <a:xfrm>
            <a:off x="168725" y="3311350"/>
            <a:ext cx="8520600" cy="1393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Looking at the above outcomes, what are some ways you think you would be able to collect information that would demonstrate success in reaching those outcomes?  </a:t>
            </a:r>
            <a:endParaRPr/>
          </a:p>
          <a:p>
            <a:pPr indent="0" lvl="0" marL="0" rtl="0">
              <a:lnSpc>
                <a:spcPct val="100000"/>
              </a:lnSpc>
              <a:spcBef>
                <a:spcPts val="1600"/>
              </a:spcBef>
              <a:spcAft>
                <a:spcPts val="0"/>
              </a:spcAft>
              <a:buNone/>
            </a:pPr>
            <a:r>
              <a:t/>
            </a:r>
            <a:endParaRPr sz="3000">
              <a:solidFill>
                <a:schemeClr val="accent3"/>
              </a:solidFill>
              <a:latin typeface="Alfa Slab One"/>
              <a:ea typeface="Alfa Slab One"/>
              <a:cs typeface="Alfa Slab One"/>
              <a:sym typeface="Alfa Slab One"/>
            </a:endParaRPr>
          </a:p>
          <a:p>
            <a:pPr indent="0" lvl="0" marL="0" rtl="0">
              <a:spcBef>
                <a:spcPts val="0"/>
              </a:spcBef>
              <a:spcAft>
                <a:spcPts val="1600"/>
              </a:spcAft>
              <a:buNone/>
            </a:pPr>
            <a:r>
              <a:t/>
            </a:r>
            <a:endParaRPr/>
          </a:p>
        </p:txBody>
      </p:sp>
      <p:pic>
        <p:nvPicPr>
          <p:cNvPr id="106" name="Shape 106"/>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Creating Your Own Outcomes</a:t>
            </a:r>
            <a:endParaRPr/>
          </a:p>
        </p:txBody>
      </p:sp>
      <p:sp>
        <p:nvSpPr>
          <p:cNvPr id="112" name="Shape 11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Thinking about the topics covered in this workshop so far - SEL, Youth Voice, Community Engagement - try writing an outcome for something related to one of those topics.  Include:</a:t>
            </a:r>
            <a:endParaRPr/>
          </a:p>
          <a:p>
            <a:pPr indent="0" lvl="0" marL="0">
              <a:spcBef>
                <a:spcPts val="1600"/>
              </a:spcBef>
              <a:spcAft>
                <a:spcPts val="0"/>
              </a:spcAft>
              <a:buNone/>
            </a:pPr>
            <a:r>
              <a:rPr lang="en"/>
              <a:t>The impact /change you want to have within the topic selected</a:t>
            </a:r>
            <a:endParaRPr/>
          </a:p>
          <a:p>
            <a:pPr indent="0" lvl="0" marL="0" rtl="0">
              <a:spcBef>
                <a:spcPts val="1600"/>
              </a:spcBef>
              <a:spcAft>
                <a:spcPts val="0"/>
              </a:spcAft>
              <a:buNone/>
            </a:pPr>
            <a:r>
              <a:rPr lang="en"/>
              <a:t>How you  will achieve that impact - what’s the activity to get there</a:t>
            </a:r>
            <a:endParaRPr/>
          </a:p>
          <a:p>
            <a:pPr indent="0" lvl="0" marL="0" rtl="0">
              <a:spcBef>
                <a:spcPts val="1600"/>
              </a:spcBef>
              <a:spcAft>
                <a:spcPts val="0"/>
              </a:spcAft>
              <a:buNone/>
            </a:pPr>
            <a:r>
              <a:rPr lang="en"/>
              <a:t>What you will collect to know you’ve reached that impact</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pic>
        <p:nvPicPr>
          <p:cNvPr id="113" name="Shape 113"/>
          <p:cNvPicPr preferRelativeResize="0"/>
          <p:nvPr/>
        </p:nvPicPr>
        <p:blipFill>
          <a:blip r:embed="rId3">
            <a:alphaModFix/>
          </a:blip>
          <a:stretch>
            <a:fillRect/>
          </a:stretch>
        </p:blipFill>
        <p:spPr>
          <a:xfrm>
            <a:off x="0" y="4589325"/>
            <a:ext cx="2216700" cy="554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YALSA Master">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